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aleway" panose="020B0604020202020204" charset="0"/>
      <p:regular r:id="rId26"/>
    </p:embeddedFont>
    <p:embeddedFont>
      <p:font typeface="Raleway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800100"/>
            <a:ext cx="8324850" cy="8941445"/>
            <a:chOff x="0" y="-1016000"/>
            <a:chExt cx="11099800" cy="11921926"/>
          </a:xfrm>
        </p:grpSpPr>
        <p:sp>
          <p:nvSpPr>
            <p:cNvPr id="3" name="TextBox 3"/>
            <p:cNvSpPr txBox="1"/>
            <p:nvPr/>
          </p:nvSpPr>
          <p:spPr>
            <a:xfrm>
              <a:off x="0" y="-1016000"/>
              <a:ext cx="11099800" cy="7386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10800"/>
                </a:lnSpc>
              </a:pPr>
              <a:r>
                <a:rPr lang="en-US" sz="8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WiMAX:</a:t>
              </a:r>
              <a:r>
                <a:rPr lang="en-US" sz="108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-US" sz="7200" dirty="0">
                  <a:solidFill>
                    <a:srgbClr val="0070C0"/>
                  </a:solidFill>
                </a:rPr>
                <a:t>A standard designed for long-range wireless broadband access</a:t>
              </a:r>
              <a:endParaRPr lang="en-US" sz="7200" dirty="0">
                <a:solidFill>
                  <a:srgbClr val="0070C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315200"/>
              <a:ext cx="11099800" cy="359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Presented by</a:t>
              </a: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Name : </a:t>
              </a:r>
              <a:r>
                <a:rPr lang="en-US" sz="3000" dirty="0" err="1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Shafinaj</a:t>
              </a: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-US" sz="3000" dirty="0" err="1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Jerin</a:t>
              </a: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 Asha</a:t>
              </a: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ID </a:t>
              </a: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: IT-21031</a:t>
              </a:r>
              <a:endParaRPr lang="en-US" sz="30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>
                <a:lnSpc>
                  <a:spcPts val="4200"/>
                </a:lnSpc>
              </a:pP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Course </a:t>
              </a:r>
              <a:r>
                <a:rPr lang="en-US" sz="3000" dirty="0" smtClean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Title : </a:t>
              </a:r>
              <a:r>
                <a:rPr lang="en-US" sz="3000" dirty="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Wireless Communication</a:t>
              </a:r>
            </a:p>
            <a:p>
              <a:pPr marL="0" lvl="0" indent="0" algn="l">
                <a:lnSpc>
                  <a:spcPts val="4200"/>
                </a:lnSpc>
              </a:pPr>
              <a:endParaRPr lang="en-US" sz="3000" dirty="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66750"/>
            <a:ext cx="7191375" cy="8953500"/>
            <a:chOff x="0" y="0"/>
            <a:chExt cx="1036915" cy="1290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6915" cy="1290994"/>
            </a:xfrm>
            <a:custGeom>
              <a:avLst/>
              <a:gdLst/>
              <a:ahLst/>
              <a:cxnLst/>
              <a:rect l="l" t="t" r="r" b="b"/>
              <a:pathLst>
                <a:path w="1036915" h="1290994">
                  <a:moveTo>
                    <a:pt x="0" y="0"/>
                  </a:moveTo>
                  <a:lnTo>
                    <a:pt x="1036915" y="0"/>
                  </a:lnTo>
                  <a:lnTo>
                    <a:pt x="1036915" y="1290994"/>
                  </a:lnTo>
                  <a:lnTo>
                    <a:pt x="0" y="1290994"/>
                  </a:ln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57"/>
    </mc:Choice>
    <mc:Fallback xmlns="">
      <p:transition spd="slow" advTm="1285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1512" y="695325"/>
            <a:ext cx="16949738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</a:pPr>
            <a:r>
              <a:rPr lang="en-US" sz="5000" u="none" strike="noStrike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WiMAX Applications in Everyday Life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172950" y="7381283"/>
            <a:ext cx="5448293" cy="1599213"/>
            <a:chOff x="0" y="0"/>
            <a:chExt cx="7264391" cy="2132284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391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Education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17766"/>
              <a:ext cx="7264391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facilitates learning through online resources.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19850" y="7381283"/>
            <a:ext cx="5448300" cy="1599213"/>
            <a:chOff x="0" y="0"/>
            <a:chExt cx="7264400" cy="2132284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Expansion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17766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It brings broadband to remote and rural areas.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7359963"/>
            <a:ext cx="5448300" cy="1620533"/>
            <a:chOff x="0" y="0"/>
            <a:chExt cx="7264400" cy="216071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Connectivity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46193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enables seamless internet access in cities.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3593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10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66750" y="2457450"/>
            <a:ext cx="5448300" cy="4476750"/>
            <a:chOff x="0" y="0"/>
            <a:chExt cx="827486" cy="6799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7486" cy="679927"/>
            </a:xfrm>
            <a:custGeom>
              <a:avLst/>
              <a:gdLst/>
              <a:ahLst/>
              <a:cxnLst/>
              <a:rect l="l" t="t" r="r" b="b"/>
              <a:pathLst>
                <a:path w="827486" h="679927">
                  <a:moveTo>
                    <a:pt x="0" y="0"/>
                  </a:moveTo>
                  <a:lnTo>
                    <a:pt x="827486" y="0"/>
                  </a:lnTo>
                  <a:lnTo>
                    <a:pt x="827486" y="679927"/>
                  </a:lnTo>
                  <a:lnTo>
                    <a:pt x="0" y="679927"/>
                  </a:lnTo>
                  <a:close/>
                </a:path>
              </a:pathLst>
            </a:custGeom>
            <a:blipFill>
              <a:blip r:embed="rId2"/>
              <a:stretch>
                <a:fillRect l="-332" r="-33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2172950" y="2457450"/>
            <a:ext cx="5443970" cy="4476750"/>
            <a:chOff x="0" y="0"/>
            <a:chExt cx="826828" cy="6799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26828" cy="679927"/>
            </a:xfrm>
            <a:custGeom>
              <a:avLst/>
              <a:gdLst/>
              <a:ahLst/>
              <a:cxnLst/>
              <a:rect l="l" t="t" r="r" b="b"/>
              <a:pathLst>
                <a:path w="826828" h="679927">
                  <a:moveTo>
                    <a:pt x="0" y="0"/>
                  </a:moveTo>
                  <a:lnTo>
                    <a:pt x="826828" y="0"/>
                  </a:lnTo>
                  <a:lnTo>
                    <a:pt x="826828" y="679927"/>
                  </a:lnTo>
                  <a:lnTo>
                    <a:pt x="0" y="679927"/>
                  </a:lnTo>
                  <a:close/>
                </a:path>
              </a:pathLst>
            </a:custGeom>
            <a:blipFill>
              <a:blip r:embed="rId3"/>
              <a:stretch>
                <a:fillRect l="-372" r="-37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419850" y="2457450"/>
            <a:ext cx="5448300" cy="4476750"/>
            <a:chOff x="0" y="0"/>
            <a:chExt cx="827486" cy="6799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27486" cy="679927"/>
            </a:xfrm>
            <a:custGeom>
              <a:avLst/>
              <a:gdLst/>
              <a:ahLst/>
              <a:cxnLst/>
              <a:rect l="l" t="t" r="r" b="b"/>
              <a:pathLst>
                <a:path w="827486" h="679927">
                  <a:moveTo>
                    <a:pt x="0" y="0"/>
                  </a:moveTo>
                  <a:lnTo>
                    <a:pt x="827486" y="0"/>
                  </a:lnTo>
                  <a:lnTo>
                    <a:pt x="827486" y="679927"/>
                  </a:lnTo>
                  <a:lnTo>
                    <a:pt x="0" y="679927"/>
                  </a:lnTo>
                  <a:close/>
                </a:path>
              </a:pathLst>
            </a:custGeom>
            <a:blipFill>
              <a:blip r:embed="rId4"/>
              <a:stretch>
                <a:fillRect l="-332" r="-33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39"/>
    </mc:Choice>
    <mc:Fallback xmlns="">
      <p:transition spd="slow" advTm="3163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8307599" cy="6267450"/>
            <a:chOff x="0" y="0"/>
            <a:chExt cx="1114646" cy="840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4646" cy="840916"/>
            </a:xfrm>
            <a:custGeom>
              <a:avLst/>
              <a:gdLst/>
              <a:ahLst/>
              <a:cxnLst/>
              <a:rect l="l" t="t" r="r" b="b"/>
              <a:pathLst>
                <a:path w="1114646" h="840916">
                  <a:moveTo>
                    <a:pt x="0" y="0"/>
                  </a:moveTo>
                  <a:lnTo>
                    <a:pt x="1114646" y="0"/>
                  </a:lnTo>
                  <a:lnTo>
                    <a:pt x="1114646" y="840916"/>
                  </a:lnTo>
                  <a:lnTo>
                    <a:pt x="0" y="840916"/>
                  </a:lnTo>
                  <a:close/>
                </a:path>
              </a:pathLst>
            </a:custGeom>
            <a:blipFill>
              <a:blip r:embed="rId2"/>
              <a:stretch>
                <a:fillRect l="-44" r="-44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671513" y="742950"/>
            <a:ext cx="6881812" cy="506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 u="none" strike="noStrike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The Future of WiMAX Technology Innovations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296420" y="7359963"/>
            <a:ext cx="8307559" cy="974412"/>
            <a:chOff x="0" y="0"/>
            <a:chExt cx="11076745" cy="1299216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"/>
              <a:ext cx="11076745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>
                  <a:solidFill>
                    <a:srgbClr val="1A6ECB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Innovations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05398"/>
              <a:ext cx="1107674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b="1" u="none" strike="noStrike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WiMAX technology</a:t>
              </a: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is evolving to meet future demands.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3593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53"/>
    </mc:Choice>
    <mc:Fallback xmlns="">
      <p:transition spd="slow" advTm="2855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Scalability in WiMAX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4259161"/>
            <a:ext cx="5448300" cy="1477645"/>
            <a:chOff x="0" y="0"/>
            <a:chExt cx="7264400" cy="19701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Network Expansion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networks can efficiently grow with increasing user demands.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19850" y="4259161"/>
            <a:ext cx="5448300" cy="1488687"/>
            <a:chOff x="0" y="0"/>
            <a:chExt cx="7264400" cy="1984916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Resource Allocation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0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Dynamic resource allocation allows for optimal bandwidth distribution.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3857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6750" y="6946728"/>
            <a:ext cx="5448300" cy="1477645"/>
            <a:chOff x="0" y="0"/>
            <a:chExt cx="7264400" cy="19701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Flexible Infrastructure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The infrastructure can adapt to varying geographic requirements easily.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19850" y="6935686"/>
            <a:ext cx="5448300" cy="1488687"/>
            <a:chOff x="0" y="0"/>
            <a:chExt cx="7264400" cy="198491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Future-Proofing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70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technology is designed to evolve with emerging needs.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73280" y="4259161"/>
            <a:ext cx="5447970" cy="1488687"/>
            <a:chOff x="0" y="0"/>
            <a:chExt cx="7263960" cy="198491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050"/>
              <a:ext cx="726396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User Capacity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70398"/>
              <a:ext cx="726396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supports a large number of simultaneous users seamlessly.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75"/>
    </mc:Choice>
    <mc:Fallback xmlns="">
      <p:transition spd="slow" advTm="4387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Mobility in WiMAX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4259161"/>
            <a:ext cx="5381955" cy="1477645"/>
            <a:chOff x="0" y="0"/>
            <a:chExt cx="7175940" cy="19701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17594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Connectivity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5675"/>
              <a:ext cx="717594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provides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strong connectivity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for users on the move.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19850" y="4259161"/>
            <a:ext cx="5381955" cy="1488687"/>
            <a:chOff x="0" y="0"/>
            <a:chExt cx="7175940" cy="1984916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17594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Coverage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0398"/>
              <a:ext cx="717594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It offers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extensive coverage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, supporting diverse urban areas.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0489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6750" y="6946728"/>
            <a:ext cx="5381955" cy="1477645"/>
            <a:chOff x="0" y="0"/>
            <a:chExt cx="7175940" cy="19701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717594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Flexibility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5675"/>
              <a:ext cx="717594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allows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flexible connections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, adapting to user needs.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19850" y="6935686"/>
            <a:ext cx="5381955" cy="1488687"/>
            <a:chOff x="0" y="0"/>
            <a:chExt cx="7175940" cy="198491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0"/>
              <a:ext cx="717594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Convenience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70398"/>
              <a:ext cx="717594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Seamless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convenience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enhances user satisfaction and productivity.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73280" y="4259161"/>
            <a:ext cx="5381955" cy="1488687"/>
            <a:chOff x="0" y="0"/>
            <a:chExt cx="7175940" cy="198491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050"/>
              <a:ext cx="717594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Performance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70398"/>
              <a:ext cx="717594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Users experience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high performance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while traveling or commuting.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73280" y="6935686"/>
            <a:ext cx="5381955" cy="1488687"/>
            <a:chOff x="0" y="0"/>
            <a:chExt cx="7175940" cy="198491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9050"/>
              <a:ext cx="717594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Adaptability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0398"/>
              <a:ext cx="717594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The technology ensures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adaptability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for various devices and settings.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6"/>
    </mc:Choice>
    <mc:Fallback xmlns="">
      <p:transition spd="slow" advTm="728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Security Measures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4259161"/>
            <a:ext cx="5448300" cy="1477645"/>
            <a:chOff x="0" y="0"/>
            <a:chExt cx="7264400" cy="19701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Encryption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Encryption protects data during transmission and storage processes.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19850" y="4259161"/>
            <a:ext cx="5448300" cy="1488687"/>
            <a:chOff x="0" y="0"/>
            <a:chExt cx="7264400" cy="1984916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Authentication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0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Authentication verifies user identities before granting network access.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3857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6750" y="6946728"/>
            <a:ext cx="5448300" cy="1477645"/>
            <a:chOff x="0" y="0"/>
            <a:chExt cx="7264400" cy="19701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Intrusion Detection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Intrusion detection systems monitor for suspicious network activities.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19850" y="6935686"/>
            <a:ext cx="5448300" cy="1488687"/>
            <a:chOff x="0" y="0"/>
            <a:chExt cx="7264400" cy="198491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Data Backup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70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Regular data backups ensure recovery from potential security breaches.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73280" y="4259161"/>
            <a:ext cx="5447970" cy="1488687"/>
            <a:chOff x="0" y="0"/>
            <a:chExt cx="7263960" cy="198491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050"/>
              <a:ext cx="726396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Firewalls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70398"/>
              <a:ext cx="726396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Firewalls block unauthorized access to the network's data.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0"/>
    </mc:Choice>
    <mc:Fallback xmlns="">
      <p:transition spd="slow" advTm="1375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Cost-Effectiveness of WiMAX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4268188"/>
            <a:ext cx="5448300" cy="1477645"/>
            <a:chOff x="0" y="0"/>
            <a:chExt cx="7264400" cy="19701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Affordability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provides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cost-effective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broadband solutions for rural areas.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09787" y="4268188"/>
            <a:ext cx="5448300" cy="1879212"/>
            <a:chOff x="0" y="0"/>
            <a:chExt cx="7264400" cy="2505616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Reduced Infrastructure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0398"/>
              <a:ext cx="7264400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Deployments require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less infrastructure investment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compared to traditional methods.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6901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6750" y="6945736"/>
            <a:ext cx="5448300" cy="1477645"/>
            <a:chOff x="0" y="0"/>
            <a:chExt cx="7264400" cy="19701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Scalable Solutions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enables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scalable solutions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to meet growing connectivity demands.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09787" y="6934694"/>
            <a:ext cx="5448300" cy="1488687"/>
            <a:chOff x="0" y="0"/>
            <a:chExt cx="7264400" cy="198491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Lower Operational Costs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70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Operating costs are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significantly lower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, enhancing profitability for providers.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69"/>
    </mc:Choice>
    <mc:Fallback xmlns="">
      <p:transition spd="slow" advTm="2196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Standardization of WiMAX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70489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16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5143500"/>
            <a:ext cx="5448300" cy="1477645"/>
            <a:chOff x="0" y="0"/>
            <a:chExt cx="7264400" cy="19701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IEEE 802.16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IEEE 802.16 defines WiMAX's operational framework and specifications.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58125" y="5143500"/>
            <a:ext cx="5448300" cy="1488687"/>
            <a:chOff x="0" y="0"/>
            <a:chExt cx="7264400" cy="1984916"/>
          </a:xfrm>
        </p:grpSpPr>
        <p:sp>
          <p:nvSpPr>
            <p:cNvPr id="8" name="TextBox 8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Compliance Standards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70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Ensures interoperability and supports diverse vendor equipment connections.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13"/>
    </mc:Choice>
    <mc:Fallback xmlns="">
      <p:transition spd="slow" advTm="2361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Interoperability in WiMAX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5143500"/>
            <a:ext cx="5448300" cy="2096811"/>
            <a:chOff x="0" y="0"/>
            <a:chExt cx="7264400" cy="2795747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Device Compatibility and Standards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81229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Ensures smooth communication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among different devices.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19850" y="5143450"/>
            <a:ext cx="5448300" cy="2075588"/>
            <a:chOff x="0" y="0"/>
            <a:chExt cx="7264400" cy="2767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Network Integration Challenges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52932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 b="1" u="none" strike="noStrike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Overcoming barriers</a:t>
              </a: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for seamless connectivity is essential.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72903" y="5143450"/>
            <a:ext cx="5448347" cy="1677760"/>
            <a:chOff x="0" y="0"/>
            <a:chExt cx="7264463" cy="2237014"/>
          </a:xfrm>
        </p:grpSpPr>
        <p:sp>
          <p:nvSpPr>
            <p:cNvPr id="10" name="TextBox 10"/>
            <p:cNvSpPr txBox="1"/>
            <p:nvPr/>
          </p:nvSpPr>
          <p:spPr>
            <a:xfrm>
              <a:off x="63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Future of Interoperability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2249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 b="1" u="none" strike="noStrike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Emphasizes the need</a:t>
              </a: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for evolving standards and solutions.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03826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17</a:t>
            </a:r>
          </a:p>
        </p:txBody>
      </p:sp>
      <p:sp>
        <p:nvSpPr>
          <p:cNvPr id="13" name="Freeform 13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57"/>
    </mc:Choice>
    <mc:Fallback xmlns="">
      <p:transition spd="slow" advTm="2175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Quality of Service (QoS)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5143500"/>
            <a:ext cx="5448300" cy="2096811"/>
            <a:chOff x="0" y="0"/>
            <a:chExt cx="7264400" cy="2795747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Prioritizing Network Traffic Efficiency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81229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QoS manages bandwidth for optimal performance.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19850" y="5143450"/>
            <a:ext cx="5448300" cy="2075588"/>
            <a:chOff x="0" y="0"/>
            <a:chExt cx="7264400" cy="2767450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Reducing Latency for Better Experience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52932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Low latency enhances user experience significantly.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72903" y="5143450"/>
            <a:ext cx="5448347" cy="2096860"/>
            <a:chOff x="0" y="0"/>
            <a:chExt cx="7264463" cy="2795814"/>
          </a:xfrm>
        </p:grpSpPr>
        <p:sp>
          <p:nvSpPr>
            <p:cNvPr id="10" name="TextBox 10"/>
            <p:cNvSpPr txBox="1"/>
            <p:nvPr/>
          </p:nvSpPr>
          <p:spPr>
            <a:xfrm>
              <a:off x="63" y="19050"/>
              <a:ext cx="7264400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Ensuring Reliability and Stability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8129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Consistent performance is crucial for applications.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03826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18</a:t>
            </a:r>
          </a:p>
        </p:txBody>
      </p:sp>
      <p:sp>
        <p:nvSpPr>
          <p:cNvPr id="13" name="Freeform 13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71"/>
    </mc:Choice>
    <mc:Fallback xmlns="">
      <p:transition spd="slow" advTm="2407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Range and Coverage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70489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19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5143500"/>
            <a:ext cx="5448300" cy="1477645"/>
            <a:chOff x="0" y="0"/>
            <a:chExt cx="7264400" cy="19701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Extensive Reach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provides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broad wireless coverage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over large distances effectively.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58125" y="5143500"/>
            <a:ext cx="5448300" cy="1488687"/>
            <a:chOff x="0" y="0"/>
            <a:chExt cx="7264400" cy="1984916"/>
          </a:xfrm>
        </p:grpSpPr>
        <p:sp>
          <p:nvSpPr>
            <p:cNvPr id="8" name="TextBox 8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Versatile Applications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70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It supports various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use cases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in urban and rural settings.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5"/>
    </mc:Choice>
    <mc:Fallback xmlns="">
      <p:transition spd="slow" advTm="2219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666750"/>
            <a:ext cx="9763125" cy="5401965"/>
            <a:chOff x="0" y="0"/>
            <a:chExt cx="13017500" cy="7202620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130175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Introduction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22411"/>
              <a:ext cx="13017500" cy="191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00"/>
                </a:lnSpc>
              </a:pPr>
              <a:r>
                <a:rPr lang="en-US" sz="5000" b="1">
                  <a:solidFill>
                    <a:srgbClr val="1A6ECB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Introducing John Doe, WiMAX Expert and Educator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81515"/>
              <a:ext cx="13017500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A passionate advocate for wireless technology and its impact on connectivity and education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88102"/>
              <a:ext cx="130175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John brings over 10 years of experience in telecommunications, specializing in wireless technologies and their applications in modern society.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3490474"/>
              <a:ext cx="13017500" cy="0"/>
            </a:xfrm>
            <a:prstGeom prst="line">
              <a:avLst/>
            </a:prstGeom>
            <a:ln w="25400" cap="rnd">
              <a:solidFill>
                <a:srgbClr val="1A6EC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666750" y="666750"/>
            <a:ext cx="5753100" cy="8080381"/>
            <a:chOff x="0" y="0"/>
            <a:chExt cx="891306" cy="12518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1306" cy="1251862"/>
            </a:xfrm>
            <a:custGeom>
              <a:avLst/>
              <a:gdLst/>
              <a:ahLst/>
              <a:cxnLst/>
              <a:rect l="l" t="t" r="r" b="b"/>
              <a:pathLst>
                <a:path w="891306" h="1251862">
                  <a:moveTo>
                    <a:pt x="0" y="0"/>
                  </a:moveTo>
                  <a:lnTo>
                    <a:pt x="891306" y="0"/>
                  </a:lnTo>
                  <a:lnTo>
                    <a:pt x="891306" y="1251862"/>
                  </a:lnTo>
                  <a:lnTo>
                    <a:pt x="0" y="1251862"/>
                  </a:lnTo>
                  <a:close/>
                </a:path>
              </a:pathLst>
            </a:custGeom>
            <a:blipFill>
              <a:blip r:embed="rId2"/>
              <a:stretch>
                <a:fillRect t="-316" b="-31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7485613" y="9402749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43"/>
    </mc:Choice>
    <mc:Fallback xmlns="">
      <p:transition spd="slow" advTm="1794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6087" y="4165634"/>
            <a:ext cx="11228399" cy="332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01"/>
              </a:lnSpc>
            </a:pPr>
            <a:r>
              <a:rPr lang="en-US" sz="11728" u="none" strike="noStrike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Thank You </a:t>
            </a:r>
          </a:p>
          <a:p>
            <a:pPr marL="0" lvl="0" indent="0" algn="l">
              <a:lnSpc>
                <a:spcPts val="12901"/>
              </a:lnSpc>
            </a:pPr>
            <a:endParaRPr lang="en-US" sz="11728" u="none" strike="noStrike">
              <a:solidFill>
                <a:srgbClr val="1A6EC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9"/>
    </mc:Choice>
    <mc:Fallback xmlns="">
      <p:transition spd="slow" advTm="3389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118" y="3286139"/>
            <a:ext cx="25693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1551A9"/>
                </a:solidFill>
                <a:latin typeface="Raleway Bold"/>
                <a:ea typeface="Raleway Bold"/>
                <a:cs typeface="Raleway Bold"/>
                <a:sym typeface="Raleway Bold"/>
              </a:rPr>
              <a:t>2001 Launch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68359" y="2752739"/>
            <a:ext cx="256938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1551A9"/>
                </a:solidFill>
                <a:latin typeface="Raleway Bold"/>
                <a:ea typeface="Raleway Bold"/>
                <a:cs typeface="Raleway Bold"/>
                <a:sym typeface="Raleway Bold"/>
              </a:rPr>
              <a:t>2005 IEEE Standard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66840" y="2752739"/>
            <a:ext cx="256938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1551A9"/>
                </a:solidFill>
                <a:latin typeface="Raleway Bold"/>
                <a:ea typeface="Raleway Bold"/>
                <a:cs typeface="Raleway Bold"/>
                <a:sym typeface="Raleway Bold"/>
              </a:rPr>
              <a:t>2018 Global Adoption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9118" y="5114925"/>
            <a:ext cx="2569382" cy="144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US" sz="2200" u="none" strike="noStrike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WiMAX was officially launched, enabling broadband access.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68359" y="5114925"/>
            <a:ext cx="2569382" cy="108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US" sz="2200" u="none" strike="noStrike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IEEE standardized WiMAX under the 802.16 protocol.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66840" y="5114925"/>
            <a:ext cx="2569382" cy="144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US" sz="2200" u="none" strike="noStrike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WiMAX saw increased global adoption across multiple regions.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42950"/>
            <a:ext cx="169545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WiMAX Evolution</a:t>
            </a:r>
          </a:p>
        </p:txBody>
      </p:sp>
      <p:sp>
        <p:nvSpPr>
          <p:cNvPr id="9" name="AutoShape 9"/>
          <p:cNvSpPr/>
          <p:nvPr/>
        </p:nvSpPr>
        <p:spPr>
          <a:xfrm>
            <a:off x="992968" y="4248150"/>
            <a:ext cx="17607376" cy="0"/>
          </a:xfrm>
          <a:prstGeom prst="line">
            <a:avLst/>
          </a:prstGeom>
          <a:ln w="19050" cap="flat">
            <a:solidFill>
              <a:srgbClr val="1A6EC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669118" y="4086225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6EC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468359" y="4086225"/>
            <a:ext cx="323850" cy="3238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6EC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267600" y="4086225"/>
            <a:ext cx="323850" cy="32385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6EC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066840" y="4086225"/>
            <a:ext cx="323850" cy="3238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6ECB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73570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67600" y="2752739"/>
            <a:ext cx="256938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1551A9"/>
                </a:solidFill>
                <a:latin typeface="Raleway Bold"/>
                <a:ea typeface="Raleway Bold"/>
                <a:cs typeface="Raleway Bold"/>
                <a:sym typeface="Raleway Bold"/>
              </a:rPr>
              <a:t>2009 First Deployment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7600" y="5114925"/>
            <a:ext cx="2569382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0"/>
              </a:lnSpc>
              <a:spcBef>
                <a:spcPct val="0"/>
              </a:spcBef>
            </a:pPr>
            <a:r>
              <a:rPr lang="en-US" sz="2200" u="none" strike="noStrike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The first WiMAX networks were deployed commercially worldwide.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96"/>
    </mc:Choice>
    <mc:Fallback xmlns="">
      <p:transition spd="slow" advTm="5449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8307599" cy="6267450"/>
            <a:chOff x="0" y="0"/>
            <a:chExt cx="1114646" cy="8409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4646" cy="840916"/>
            </a:xfrm>
            <a:custGeom>
              <a:avLst/>
              <a:gdLst/>
              <a:ahLst/>
              <a:cxnLst/>
              <a:rect l="l" t="t" r="r" b="b"/>
              <a:pathLst>
                <a:path w="1114646" h="840916">
                  <a:moveTo>
                    <a:pt x="0" y="0"/>
                  </a:moveTo>
                  <a:lnTo>
                    <a:pt x="1114646" y="0"/>
                  </a:lnTo>
                  <a:lnTo>
                    <a:pt x="1114646" y="840916"/>
                  </a:lnTo>
                  <a:lnTo>
                    <a:pt x="0" y="840916"/>
                  </a:lnTo>
                  <a:close/>
                </a:path>
              </a:pathLst>
            </a:custGeom>
            <a:blipFill>
              <a:blip r:embed="rId2"/>
              <a:stretch>
                <a:fillRect l="-44" r="-44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671513" y="742950"/>
            <a:ext cx="6881812" cy="381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 u="none" strike="noStrike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Overview of WiMAX Architecture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296420" y="7359963"/>
            <a:ext cx="8307559" cy="1364937"/>
            <a:chOff x="0" y="0"/>
            <a:chExt cx="11076745" cy="1819916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"/>
              <a:ext cx="11076745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>
                  <a:solidFill>
                    <a:srgbClr val="1A6ECB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Architecture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05398"/>
              <a:ext cx="11076745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architecture supports </a:t>
              </a:r>
              <a:r>
                <a:rPr lang="en-US" sz="2200" b="1" u="none" strike="noStrike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high-speed broadband access</a:t>
              </a: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across distances.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3593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88"/>
    </mc:Choice>
    <mc:Fallback xmlns="">
      <p:transition spd="slow" advTm="3608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3208441" cy="2215811"/>
            <a:chOff x="0" y="0"/>
            <a:chExt cx="17611255" cy="2954414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7611255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How WiMAX Works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22589"/>
              <a:ext cx="17611255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37"/>
                </a:lnSpc>
              </a:pPr>
              <a:r>
                <a:rPr lang="en-US" sz="2812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Understanding the Key Principles of WiMAX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5800" y="4533900"/>
            <a:ext cx="4005262" cy="3316557"/>
            <a:chOff x="0" y="-812800"/>
            <a:chExt cx="5340350" cy="4422076"/>
          </a:xfrm>
        </p:grpSpPr>
        <p:sp>
          <p:nvSpPr>
            <p:cNvPr id="6" name="TextBox 6"/>
            <p:cNvSpPr txBox="1"/>
            <p:nvPr/>
          </p:nvSpPr>
          <p:spPr>
            <a:xfrm>
              <a:off x="0" y="406400"/>
              <a:ext cx="5340350" cy="3202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4"/>
                </a:lnSpc>
              </a:pPr>
              <a:r>
                <a:rPr lang="en-US" sz="2103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utilizes advanced </a:t>
              </a:r>
              <a:r>
                <a:rPr lang="en-US" sz="2103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signal transmission techniques</a:t>
              </a:r>
              <a:r>
                <a:rPr lang="en-US" sz="2103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to deliver high-speed broadband access over large distances, ensuring reliable connectivity in various environments, including urban and rural settings.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12800"/>
              <a:ext cx="534035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37"/>
                </a:lnSpc>
              </a:pPr>
              <a:r>
                <a:rPr lang="en-US" sz="2812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Signal Transmission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18200" y="4533900"/>
            <a:ext cx="4797425" cy="3659457"/>
            <a:chOff x="-25400" y="-812800"/>
            <a:chExt cx="5375159" cy="4879276"/>
          </a:xfrm>
        </p:grpSpPr>
        <p:sp>
          <p:nvSpPr>
            <p:cNvPr id="9" name="TextBox 9"/>
            <p:cNvSpPr txBox="1"/>
            <p:nvPr/>
          </p:nvSpPr>
          <p:spPr>
            <a:xfrm>
              <a:off x="3059" y="406400"/>
              <a:ext cx="5346700" cy="3660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4"/>
                </a:lnSpc>
              </a:pPr>
              <a:r>
                <a:rPr lang="en-US" sz="2103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The technology employs </a:t>
              </a:r>
              <a:r>
                <a:rPr lang="en-US" sz="2103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modulation techniques</a:t>
              </a:r>
              <a:r>
                <a:rPr lang="en-US" sz="2103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such as OFDM (Orthogonal Frequency Division Multiplexing) to efficiently manage bandwidth and improve data throughput, enabling multiple users to connect seamlessly.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5400" y="-812800"/>
              <a:ext cx="534670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37"/>
                </a:lnSpc>
              </a:pPr>
              <a:r>
                <a:rPr lang="en-US" sz="2812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Modulation Techniques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63400" y="4457700"/>
            <a:ext cx="3995333" cy="3311795"/>
            <a:chOff x="0" y="-101600"/>
            <a:chExt cx="5327111" cy="441572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11250"/>
              <a:ext cx="5327111" cy="3202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4"/>
                </a:lnSpc>
              </a:pPr>
              <a:r>
                <a:rPr lang="en-US" sz="2103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relies on a robust </a:t>
              </a:r>
              <a:r>
                <a:rPr lang="en-US" sz="2103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network infrastructure</a:t>
              </a:r>
              <a:r>
                <a:rPr lang="en-US" sz="2103" dirty="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that includes base stations and subscriber units, facilitating a comprehensive network that supports both fixed and mobile broadband applications.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1600"/>
              <a:ext cx="5327111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37"/>
                </a:lnSpc>
              </a:pPr>
              <a:r>
                <a:rPr lang="en-US" sz="2812" b="1" dirty="0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Network Infrastructure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57080" y="942179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677"/>
              </a:lnSpc>
              <a:spcBef>
                <a:spcPct val="0"/>
              </a:spcBef>
            </a:pPr>
            <a:r>
              <a:rPr lang="en-US" sz="1912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64"/>
    </mc:Choice>
    <mc:Fallback xmlns="">
      <p:transition spd="slow" advTm="5466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WiMAX Spectrum Management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4268188"/>
            <a:ext cx="5448300" cy="1477645"/>
            <a:chOff x="0" y="0"/>
            <a:chExt cx="7264400" cy="19701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Frequency Bands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utilizes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multiple frequency bands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for various applications.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09787" y="4268188"/>
            <a:ext cx="5448300" cy="1488687"/>
            <a:chOff x="0" y="0"/>
            <a:chExt cx="7264400" cy="1984916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Bandwidth Allocation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0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Efficient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bandwidth allocation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enhances overall network performance.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6901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6750" y="6945736"/>
            <a:ext cx="5448300" cy="1477645"/>
            <a:chOff x="0" y="0"/>
            <a:chExt cx="7264400" cy="19701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Licensing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operates under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licensed and unlicensed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spectrum agreements.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09787" y="6934694"/>
            <a:ext cx="5448300" cy="1488687"/>
            <a:chOff x="0" y="0"/>
            <a:chExt cx="7264400" cy="198491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Interference Mitigation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70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Effective strategies reduce </a:t>
              </a:r>
              <a:r>
                <a:rPr lang="en-US" sz="22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interference</a:t>
              </a: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and improve connectivity.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03"/>
    </mc:Choice>
    <mc:Fallback xmlns="">
      <p:transition spd="slow" advTm="3220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42950"/>
            <a:ext cx="11201400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Key Features of WiMAX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4259161"/>
            <a:ext cx="5448300" cy="1477645"/>
            <a:chOff x="0" y="0"/>
            <a:chExt cx="7264400" cy="19701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High Speed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provides broadband access at impressive speeds worldwide.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19850" y="4259161"/>
            <a:ext cx="5448300" cy="1488687"/>
            <a:chOff x="0" y="0"/>
            <a:chExt cx="7264400" cy="1984916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Long Range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0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It enables connectivity over long distances with minimal loss.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3857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6750" y="6946728"/>
            <a:ext cx="5448300" cy="1477645"/>
            <a:chOff x="0" y="0"/>
            <a:chExt cx="7264400" cy="19701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Flexibility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5675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The technology supports various deployment scenarios and configurations.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19850" y="6935686"/>
            <a:ext cx="5448300" cy="1488687"/>
            <a:chOff x="0" y="0"/>
            <a:chExt cx="7264400" cy="198491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Interoperability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70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is designed to work seamlessly with multiple devices.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73280" y="4259161"/>
            <a:ext cx="5447970" cy="1488687"/>
            <a:chOff x="0" y="0"/>
            <a:chExt cx="7263960" cy="198491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050"/>
              <a:ext cx="726396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0"/>
                </a:lnSpc>
              </a:pPr>
              <a:r>
                <a:rPr lang="en-US" sz="3000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Scalability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70398"/>
              <a:ext cx="726396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</a:pPr>
              <a:r>
                <a:rPr lang="en-US" sz="2200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networks can scale efficiently to meet growing demands.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8410794">
            <a:off x="14883321" y="-3075217"/>
            <a:ext cx="7440338" cy="5072958"/>
          </a:xfrm>
          <a:custGeom>
            <a:avLst/>
            <a:gdLst/>
            <a:ahLst/>
            <a:cxnLst/>
            <a:rect l="l" t="t" r="r" b="b"/>
            <a:pathLst>
              <a:path w="7440338" h="5072958">
                <a:moveTo>
                  <a:pt x="0" y="0"/>
                </a:moveTo>
                <a:lnTo>
                  <a:pt x="7440338" y="0"/>
                </a:lnTo>
                <a:lnTo>
                  <a:pt x="7440338" y="5072958"/>
                </a:lnTo>
                <a:lnTo>
                  <a:pt x="0" y="5072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97"/>
    </mc:Choice>
    <mc:Fallback xmlns="">
      <p:transition spd="slow" advTm="3079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3208441" cy="2199142"/>
            <a:chOff x="0" y="0"/>
            <a:chExt cx="17611255" cy="2932189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7611255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en-US" sz="9000">
                  <a:solidFill>
                    <a:srgbClr val="1A6ECB"/>
                  </a:solidFill>
                  <a:latin typeface="Raleway"/>
                  <a:ea typeface="Raleway"/>
                  <a:cs typeface="Raleway"/>
                  <a:sym typeface="Raleway"/>
                </a:rPr>
                <a:t>Advantages of WiMAX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22589"/>
              <a:ext cx="17611255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6"/>
                </a:lnSpc>
              </a:pPr>
              <a:r>
                <a:rPr lang="en-US" sz="2718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Key Benefits of Wireless Connectivity Technology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1512" y="5143500"/>
            <a:ext cx="4005262" cy="2819749"/>
            <a:chOff x="0" y="0"/>
            <a:chExt cx="5340350" cy="3759666"/>
          </a:xfrm>
        </p:grpSpPr>
        <p:sp>
          <p:nvSpPr>
            <p:cNvPr id="6" name="TextBox 6"/>
            <p:cNvSpPr txBox="1"/>
            <p:nvPr/>
          </p:nvSpPr>
          <p:spPr>
            <a:xfrm>
              <a:off x="0" y="1098550"/>
              <a:ext cx="5340350" cy="2661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45"/>
                </a:lnSpc>
              </a:pPr>
              <a:r>
                <a:rPr lang="en-US" sz="2035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WiMAX provides </a:t>
              </a:r>
              <a:r>
                <a:rPr lang="en-US" sz="2035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high-speed broadband connectivity</a:t>
              </a:r>
              <a:r>
                <a:rPr lang="en-US" sz="2035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over long distances, facilitating seamless internet access even in remote areas, which is crucial for bridging the digital divide.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34035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6"/>
                </a:lnSpc>
              </a:pPr>
              <a:r>
                <a:rPr lang="en-US" sz="2718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High-Speed Access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19850" y="5143500"/>
            <a:ext cx="4010025" cy="3486499"/>
            <a:chOff x="0" y="0"/>
            <a:chExt cx="5346700" cy="4648666"/>
          </a:xfrm>
        </p:grpSpPr>
        <p:sp>
          <p:nvSpPr>
            <p:cNvPr id="9" name="TextBox 9"/>
            <p:cNvSpPr txBox="1"/>
            <p:nvPr/>
          </p:nvSpPr>
          <p:spPr>
            <a:xfrm>
              <a:off x="0" y="1098550"/>
              <a:ext cx="5346700" cy="3550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45"/>
                </a:lnSpc>
              </a:pPr>
              <a:r>
                <a:rPr lang="en-US" sz="2035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By utilizing existing infrastructure and reducing deployment costs, WiMAX offers </a:t>
              </a:r>
              <a:r>
                <a:rPr lang="en-US" sz="2035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affordable connectivity</a:t>
              </a:r>
              <a:r>
                <a:rPr lang="en-US" sz="2035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options for both consumers and businesses, making advanced telecommunications more accessible.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53467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6"/>
                </a:lnSpc>
              </a:pPr>
              <a:r>
                <a:rPr lang="en-US" sz="2718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Cost-Effective Solutions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87642" y="5152390"/>
            <a:ext cx="3995333" cy="3153124"/>
            <a:chOff x="0" y="0"/>
            <a:chExt cx="5327111" cy="420416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98550"/>
              <a:ext cx="5327111" cy="3105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45"/>
                </a:lnSpc>
              </a:pPr>
              <a:r>
                <a:rPr lang="en-US" sz="2035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The technology is designed to cover extensive areas, providing </a:t>
              </a:r>
              <a:r>
                <a:rPr lang="en-US" sz="2035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broad network coverage</a:t>
              </a:r>
              <a:r>
                <a:rPr lang="en-US" sz="2035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 that supports numerous users simultaneously, enhancing the overall efficiency of wireless communications.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5327111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06"/>
                </a:lnSpc>
              </a:pPr>
              <a:r>
                <a:rPr lang="en-US" sz="2718" b="1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Wide Coverage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57080" y="9431324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590"/>
              </a:lnSpc>
              <a:spcBef>
                <a:spcPct val="0"/>
              </a:spcBef>
            </a:pPr>
            <a:r>
              <a:rPr lang="en-US" sz="185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00"/>
    </mc:Choice>
    <mc:Fallback xmlns="">
      <p:transition spd="slow" advTm="283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05025" y="695325"/>
            <a:ext cx="14077950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</a:pPr>
            <a:r>
              <a:rPr lang="en-US" sz="5000" u="none" strike="noStrike">
                <a:solidFill>
                  <a:srgbClr val="1A6ECB"/>
                </a:solidFill>
                <a:latin typeface="Raleway"/>
                <a:ea typeface="Raleway"/>
                <a:cs typeface="Raleway"/>
                <a:sym typeface="Raleway"/>
              </a:rPr>
              <a:t>WiMAX Compared to Other Technologies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05025" y="7359963"/>
            <a:ext cx="5448300" cy="1364937"/>
            <a:chOff x="0" y="0"/>
            <a:chExt cx="7264400" cy="1819916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WiMAX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05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Offers high-speed, long-distance broadband access efficiently.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33423" y="7359963"/>
            <a:ext cx="5448300" cy="1364937"/>
            <a:chOff x="0" y="0"/>
            <a:chExt cx="7264400" cy="1819916"/>
          </a:xfrm>
        </p:grpSpPr>
        <p:sp>
          <p:nvSpPr>
            <p:cNvPr id="7" name="TextBox 7"/>
            <p:cNvSpPr txBox="1"/>
            <p:nvPr/>
          </p:nvSpPr>
          <p:spPr>
            <a:xfrm>
              <a:off x="0" y="19050"/>
              <a:ext cx="726440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>
                  <a:solidFill>
                    <a:srgbClr val="1551A9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LTE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05398"/>
              <a:ext cx="7264400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</a:pPr>
              <a:r>
                <a:rPr lang="en-US" sz="2200" u="none" strike="noStrike">
                  <a:solidFill>
                    <a:srgbClr val="1551A9"/>
                  </a:solidFill>
                  <a:latin typeface="Raleway"/>
                  <a:ea typeface="Raleway"/>
                  <a:cs typeface="Raleway"/>
                  <a:sym typeface="Raleway"/>
                </a:rPr>
                <a:t>Provides faster speeds but with limited coverage options.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59380" y="941227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551A9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6750" y="2457450"/>
            <a:ext cx="8324850" cy="4476750"/>
            <a:chOff x="0" y="0"/>
            <a:chExt cx="1116961" cy="600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6961" cy="600654"/>
            </a:xfrm>
            <a:custGeom>
              <a:avLst/>
              <a:gdLst/>
              <a:ahLst/>
              <a:cxnLst/>
              <a:rect l="l" t="t" r="r" b="b"/>
              <a:pathLst>
                <a:path w="1116961" h="600654">
                  <a:moveTo>
                    <a:pt x="0" y="0"/>
                  </a:moveTo>
                  <a:lnTo>
                    <a:pt x="1116961" y="0"/>
                  </a:lnTo>
                  <a:lnTo>
                    <a:pt x="1116961" y="600654"/>
                  </a:lnTo>
                  <a:lnTo>
                    <a:pt x="0" y="600654"/>
                  </a:lnTo>
                  <a:close/>
                </a:path>
              </a:pathLst>
            </a:custGeom>
            <a:blipFill>
              <a:blip r:embed="rId2"/>
              <a:stretch>
                <a:fillRect l="-140" r="-14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296400" y="2457450"/>
            <a:ext cx="8322347" cy="4476750"/>
            <a:chOff x="0" y="0"/>
            <a:chExt cx="1116625" cy="6006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6625" cy="600654"/>
            </a:xfrm>
            <a:custGeom>
              <a:avLst/>
              <a:gdLst/>
              <a:ahLst/>
              <a:cxnLst/>
              <a:rect l="l" t="t" r="r" b="b"/>
              <a:pathLst>
                <a:path w="1116625" h="600654">
                  <a:moveTo>
                    <a:pt x="0" y="0"/>
                  </a:moveTo>
                  <a:lnTo>
                    <a:pt x="1116625" y="0"/>
                  </a:lnTo>
                  <a:lnTo>
                    <a:pt x="1116625" y="600654"/>
                  </a:lnTo>
                  <a:lnTo>
                    <a:pt x="0" y="600654"/>
                  </a:lnTo>
                  <a:close/>
                </a:path>
              </a:pathLst>
            </a:custGeom>
            <a:blipFill>
              <a:blip r:embed="rId3"/>
              <a:stretch>
                <a:fillRect l="-155" r="-155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0"/>
    </mc:Choice>
    <mc:Fallback xmlns="">
      <p:transition spd="slow" advTm="778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884</Words>
  <Application>Microsoft Office PowerPoint</Application>
  <PresentationFormat>Custom</PresentationFormat>
  <Paragraphs>159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Raleway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WiMAX: Light Blue Wireless Connectivity</dc:title>
  <dc:description>Presentation - WiMAX: Light Blue Wireless Connectivity</dc:description>
  <cp:lastModifiedBy>WALTON</cp:lastModifiedBy>
  <cp:revision>8</cp:revision>
  <dcterms:created xsi:type="dcterms:W3CDTF">2006-08-16T00:00:00Z</dcterms:created>
  <dcterms:modified xsi:type="dcterms:W3CDTF">2025-11-01T03:44:11Z</dcterms:modified>
  <dc:identifier>DAG3WcO8xy4</dc:identifier>
</cp:coreProperties>
</file>